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1" r:id="rId3"/>
  </p:sldMasterIdLst>
  <p:notesMasterIdLst>
    <p:notesMasterId r:id="rId6"/>
  </p:notesMasterIdLst>
  <p:sldIdLst>
    <p:sldId id="280" r:id="rId4"/>
    <p:sldId id="281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четная запись Майкрософт" initials="УзМ" lastIdx="0" clrIdx="0">
    <p:extLst>
      <p:ext uri="{19B8F6BF-5375-455C-9EA6-DF929625EA0E}">
        <p15:presenceInfo xmlns:p15="http://schemas.microsoft.com/office/powerpoint/2012/main" userId="892340be0cb57d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AEA"/>
    <a:srgbClr val="00A0E3"/>
    <a:srgbClr val="7F7F7F"/>
    <a:srgbClr val="F49712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50" y="58"/>
      </p:cViewPr>
      <p:guideLst>
        <p:guide orient="horz" pos="309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1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87E20-585D-45AC-A0F0-5E8A26AB1B39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BD901-461D-41B7-AFBF-A704B4E092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5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Etelka Medium Pro" panose="02000503080000020004" pitchFamily="50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Etelka Light Pro" panose="02000503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79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1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4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68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45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17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80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99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95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58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6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2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04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259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784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0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98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87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742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142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24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2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64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961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931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12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8651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50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84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1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3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9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7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8A5FB-0D97-4C84-B76E-E5F2D0A8F6D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0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F8FCF-DE8A-459A-B306-A1257B0343C8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7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0AFA-7393-4A07-B143-4DA0BE2677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6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0.png"/><Relationship Id="rId7" Type="http://schemas.openxmlformats.org/officeDocument/2006/relationships/image" Target="../media/image1.emf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3.png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6.e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42511" y="821001"/>
            <a:ext cx="7996236" cy="3200876"/>
            <a:chOff x="342514" y="576665"/>
            <a:chExt cx="7996236" cy="320087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10515" y="576665"/>
              <a:ext cx="7628235" cy="32008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>
                  <a:solidFill>
                    <a:srgbClr val="8ED8F8"/>
                  </a:solidFill>
                  <a:latin typeface="Etelka Medium Pro" panose="02000503080000020004" pitchFamily="50" charset="0"/>
                </a:rPr>
                <a:t>Характеристики</a:t>
              </a:r>
            </a:p>
            <a:p>
              <a:endParaRPr lang="ru-RU" sz="800" dirty="0">
                <a:solidFill>
                  <a:srgbClr val="8ED8F8"/>
                </a:solidFill>
                <a:latin typeface="Etelka Medium Pro" panose="0200050308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Производство: РФ </a:t>
              </a:r>
              <a:endParaRPr lang="en-US" sz="1200" dirty="0"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Мощность: 30, 35 Вт</a:t>
              </a:r>
              <a:endParaRPr lang="en-US" sz="1200" dirty="0">
                <a:latin typeface="Etelka Light Pro" panose="02000503030000020004" pitchFamily="50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Световой поток: 110 лм/Вт</a:t>
              </a:r>
              <a:r>
                <a:rPr lang="en-US" sz="1200" dirty="0">
                  <a:latin typeface="Etelka Light Pro" panose="02000503030000020004" pitchFamily="50" charset="0"/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Рабочее напряжение: 176-264В/ 50-60Гц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Коэффициент пульсации: &lt;1%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Индекс цветопередачи: </a:t>
              </a:r>
              <a:r>
                <a:rPr lang="en-US" sz="1200" dirty="0">
                  <a:latin typeface="Etelka Light Pro" panose="02000503030000020004" pitchFamily="50" charset="0"/>
                </a:rPr>
                <a:t>Ra</a:t>
              </a:r>
              <a:r>
                <a:rPr lang="ru-RU" sz="1200" dirty="0">
                  <a:latin typeface="Etelka Light Pro" panose="02000503030000020004" pitchFamily="50" charset="0"/>
                </a:rPr>
                <a:t>&gt;90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Угол светового потока: 120°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Тип рассеивателя: опал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Цветовая температура:</a:t>
              </a:r>
              <a:r>
                <a:rPr lang="en-US" sz="1200" dirty="0">
                  <a:latin typeface="Etelka Light Pro" panose="02000503030000020004" pitchFamily="50" charset="0"/>
                </a:rPr>
                <a:t> </a:t>
              </a:r>
              <a:r>
                <a:rPr lang="ru-RU" sz="1200" dirty="0">
                  <a:latin typeface="Etelka Light Pro" panose="02000503030000020004" pitchFamily="50" charset="0"/>
                </a:rPr>
                <a:t>4000К,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Класс защиты светильника: </a:t>
              </a:r>
              <a:r>
                <a:rPr lang="en-US" sz="1200" dirty="0">
                  <a:latin typeface="Etelka Light Pro" panose="02000503030000020004" pitchFamily="50" charset="0"/>
                </a:rPr>
                <a:t>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 err="1">
                  <a:latin typeface="Etelka Light Pro" panose="02000503030000020004" pitchFamily="50" charset="0"/>
                </a:rPr>
                <a:t>Пылевлагозащита</a:t>
              </a:r>
              <a:r>
                <a:rPr lang="ru-RU" sz="1200" dirty="0">
                  <a:latin typeface="Etelka Light Pro" panose="02000503030000020004" pitchFamily="50" charset="0"/>
                </a:rPr>
                <a:t>: </a:t>
              </a:r>
              <a:r>
                <a:rPr lang="en-US" sz="1200" dirty="0">
                  <a:latin typeface="Etelka Light Pro" panose="02000503030000020004" pitchFamily="50" charset="0"/>
                </a:rPr>
                <a:t>IP </a:t>
              </a:r>
              <a:r>
                <a:rPr lang="ru-RU" sz="1200" dirty="0">
                  <a:latin typeface="Etelka Light Pro" panose="02000503030000020004" pitchFamily="50" charset="0"/>
                </a:rPr>
                <a:t>54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Гарантия 3 года (с возможностью увеличения до 5 лет</a:t>
              </a:r>
              <a:r>
                <a:rPr lang="en-US" sz="1200" dirty="0">
                  <a:latin typeface="Etelka Light Pro" panose="02000503030000020004" pitchFamily="50" charset="0"/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Срок службы 70 000 часов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Etelka Light Pro" panose="02000503030000020004" pitchFamily="50" charset="0"/>
                </a:rPr>
                <a:t>Наличие моделей с БАП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ru-RU" sz="1200" dirty="0">
                <a:latin typeface="Etelka Light Pro" panose="02000503030000020004" pitchFamily="50" charset="0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342514" y="644531"/>
              <a:ext cx="102328" cy="2892513"/>
            </a:xfrm>
            <a:prstGeom prst="rect">
              <a:avLst/>
            </a:prstGeom>
            <a:solidFill>
              <a:srgbClr val="8ED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42511" y="4147112"/>
            <a:ext cx="5984421" cy="1795670"/>
            <a:chOff x="342515" y="3265613"/>
            <a:chExt cx="7962135" cy="179567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676417" y="3265613"/>
              <a:ext cx="762823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>
                  <a:solidFill>
                    <a:srgbClr val="F49712"/>
                  </a:solidFill>
                  <a:latin typeface="Etelka Medium Pro" panose="02000503080000020004" pitchFamily="50" charset="0"/>
                </a:rPr>
                <a:t>Применение</a:t>
              </a:r>
            </a:p>
            <a:p>
              <a:endParaRPr lang="ru-RU" sz="1200" dirty="0">
                <a:latin typeface="Etelka Medium Pro" panose="02000503080000020004" pitchFamily="50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432B012B-D0B2-4594-9352-606A84861EFE}"/>
                </a:ext>
              </a:extLst>
            </p:cNvPr>
            <p:cNvSpPr/>
            <p:nvPr/>
          </p:nvSpPr>
          <p:spPr>
            <a:xfrm>
              <a:off x="342515" y="3343557"/>
              <a:ext cx="136150" cy="1717726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3475" y="44586"/>
            <a:ext cx="58100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Etelka Medium Pro" panose="02000503080000020004" pitchFamily="50" charset="0"/>
              </a:rPr>
              <a:t>Светодиодные панели </a:t>
            </a:r>
            <a:r>
              <a:rPr lang="en-US" sz="2000" dirty="0" err="1">
                <a:latin typeface="Etelka Medium Pro" panose="02000503080000020004" pitchFamily="50" charset="0"/>
              </a:rPr>
              <a:t>MiR</a:t>
            </a:r>
            <a:r>
              <a:rPr lang="en-US" sz="2000" dirty="0">
                <a:latin typeface="Etelka Medium Pro" panose="02000503080000020004" pitchFamily="50" charset="0"/>
              </a:rPr>
              <a:t> IP54 CRI&gt;90</a:t>
            </a:r>
            <a:endParaRPr lang="ru-RU" sz="2000" dirty="0">
              <a:latin typeface="Etelka Medium Pro" panose="02000503080000020004" pitchFamily="50" charset="0"/>
            </a:endParaRPr>
          </a:p>
          <a:p>
            <a:r>
              <a:rPr lang="ru-RU" dirty="0">
                <a:latin typeface="Etelka Medium Pro" panose="02000503080000020004" pitchFamily="50" charset="0"/>
              </a:rPr>
              <a:t>Для медицинских учреждений</a:t>
            </a:r>
            <a:endParaRPr lang="en-US" dirty="0">
              <a:latin typeface="Etelka Medium Pro" panose="02000503080000020004" pitchFamily="50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B61C558-C7FD-66F2-3B6F-C44550B7972C}"/>
              </a:ext>
            </a:extLst>
          </p:cNvPr>
          <p:cNvSpPr txBox="1"/>
          <p:nvPr/>
        </p:nvSpPr>
        <p:spPr>
          <a:xfrm>
            <a:off x="378039" y="6536415"/>
            <a:ext cx="1331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Etelka Light Pro" panose="02000503030000020004" pitchFamily="50" charset="0"/>
              </a:rPr>
              <a:t>Май 2024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315EF58-09B8-2172-380A-A38869373C54}"/>
              </a:ext>
            </a:extLst>
          </p:cNvPr>
          <p:cNvGrpSpPr/>
          <p:nvPr/>
        </p:nvGrpSpPr>
        <p:grpSpPr>
          <a:xfrm>
            <a:off x="10774543" y="6299203"/>
            <a:ext cx="1129865" cy="558797"/>
            <a:chOff x="10733902" y="6299203"/>
            <a:chExt cx="1129865" cy="55879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ECD1672-D4FF-B871-2BDF-19921F86FB6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Etelka Light Pro" panose="02000503030000020004" pitchFamily="50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7CB6DD76-7043-8B18-2005-AAE1D540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0645002A-235D-6880-E2BB-53557E0EF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46890"/>
              </p:ext>
            </p:extLst>
          </p:nvPr>
        </p:nvGraphicFramePr>
        <p:xfrm>
          <a:off x="10397352" y="123421"/>
          <a:ext cx="3365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CorelDRAW" r:id="rId5" imgW="337163" imgH="388761" progId="CorelDraw.Graphic.20">
                  <p:embed/>
                </p:oleObj>
              </mc:Choice>
              <mc:Fallback>
                <p:oleObj name="CorelDRAW" r:id="rId5" imgW="337163" imgH="388761" progId="CorelDraw.Graphic.20">
                  <p:embed/>
                  <p:pic>
                    <p:nvPicPr>
                      <p:cNvPr id="85" name="Объект 84">
                        <a:extLst>
                          <a:ext uri="{FF2B5EF4-FFF2-40B4-BE49-F238E27FC236}">
                            <a16:creationId xmlns:a16="http://schemas.microsoft.com/office/drawing/2014/main" id="{6A3423AB-0114-7ED6-25F5-9B2AA3331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97352" y="123421"/>
                        <a:ext cx="3365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769BD21B-FAD2-4D2E-9C2A-A8FA78E874AE}"/>
              </a:ext>
            </a:extLst>
          </p:cNvPr>
          <p:cNvSpPr txBox="1"/>
          <p:nvPr/>
        </p:nvSpPr>
        <p:spPr>
          <a:xfrm>
            <a:off x="563064" y="4411027"/>
            <a:ext cx="87491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b="0" i="0" dirty="0">
                <a:effectLst/>
                <a:latin typeface="Etelka Light Pro" panose="02000503030000020004" pitchFamily="50" charset="0"/>
              </a:rPr>
              <a:t>Светодиодные панели с высоким показателем цветопередачи и защитой от влаги и пыли находят применение в общественных пространствах, таких как аэропорты, вокзалы, торговые центры и другие. Они обеспечивают яркое и качественное освещение.</a:t>
            </a:r>
          </a:p>
          <a:p>
            <a:pPr algn="just"/>
            <a:r>
              <a:rPr lang="ru-RU" sz="1200" b="0" i="0" dirty="0">
                <a:effectLst/>
                <a:latin typeface="Etelka Light Pro" panose="02000503030000020004" pitchFamily="50" charset="0"/>
              </a:rPr>
              <a:t>В медицинских учреждениях важно иметь идеальное освещение для точной диагностики и проведения медицинских процедур. Светодиодные панели с IP54 и CRI90 обеспечивают высокую цветопередачу, что помогает врачам и медсестрам работать с максимальной точностью.</a:t>
            </a:r>
            <a:endParaRPr lang="ru-RU" sz="1200" dirty="0">
              <a:latin typeface="Etelka Light Pro" panose="02000503030000020004" pitchFamily="50" charset="0"/>
            </a:endParaRPr>
          </a:p>
          <a:p>
            <a:pPr algn="just"/>
            <a:r>
              <a:rPr lang="ru-RU" sz="1200" dirty="0">
                <a:latin typeface="Etelka Light Pro" panose="02000503030000020004" pitchFamily="50" charset="0"/>
              </a:rPr>
              <a:t>Светильники Российского производства, наличие </a:t>
            </a:r>
            <a:r>
              <a:rPr lang="en-US" sz="1200" dirty="0">
                <a:latin typeface="Etelka Light Pro" panose="02000503030000020004" pitchFamily="50" charset="0"/>
              </a:rPr>
              <a:t>IES </a:t>
            </a:r>
            <a:r>
              <a:rPr lang="ru-RU" sz="1200" dirty="0">
                <a:latin typeface="Etelka Light Pro" panose="02000503030000020004" pitchFamily="50" charset="0"/>
              </a:rPr>
              <a:t>файлов, сертификатов: соответствия ТРТ ТС 020, 004, 037; пожарный сертификат; для образовательных учреждений; медицинских учреждений,</a:t>
            </a:r>
            <a:r>
              <a:rPr lang="en-US" sz="1200" dirty="0">
                <a:latin typeface="Etelka Light Pro" panose="02000503030000020004" pitchFamily="50" charset="0"/>
              </a:rPr>
              <a:t> </a:t>
            </a:r>
            <a:r>
              <a:rPr lang="ru-RU" sz="1200" dirty="0">
                <a:latin typeface="Etelka Light Pro" panose="02000503030000020004" pitchFamily="50" charset="0"/>
              </a:rPr>
              <a:t>в соответствии с Постановлением Правительства РФ №2255 от 24 декабря 2020.</a:t>
            </a:r>
            <a:endParaRPr lang="ru-RU" sz="1200" dirty="0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B6BC4479-E775-447D-AC8F-FE130356CC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6871" y="957500"/>
            <a:ext cx="2675129" cy="4943000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EDF773AD-4106-4FAB-8957-2D4A446FA8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3413" y="1170116"/>
            <a:ext cx="4029075" cy="19240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AA45B19-56AD-48A9-A739-C2474F256821}"/>
              </a:ext>
            </a:extLst>
          </p:cNvPr>
          <p:cNvSpPr txBox="1"/>
          <p:nvPr/>
        </p:nvSpPr>
        <p:spPr>
          <a:xfrm>
            <a:off x="10733902" y="51006"/>
            <a:ext cx="1806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6"/>
                </a:solidFill>
                <a:latin typeface="Etelka Medium Pro" panose="02000503080000020004" pitchFamily="50" charset="0"/>
              </a:rPr>
              <a:t>Доступны к заказу</a:t>
            </a:r>
            <a:endParaRPr lang="en-US" sz="1600" dirty="0">
              <a:solidFill>
                <a:schemeClr val="accent6"/>
              </a:solidFill>
              <a:latin typeface="Etelka Medium Pro" panose="0200050308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4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C5632754-0B2A-4B68-9945-924815633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466" y="383140"/>
            <a:ext cx="8025497" cy="379843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2" y="927012"/>
            <a:ext cx="102328" cy="5514844"/>
          </a:xfrm>
          <a:prstGeom prst="rect">
            <a:avLst/>
          </a:prstGeom>
          <a:solidFill>
            <a:srgbClr val="8ED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B61C558-C7FD-66F2-3B6F-C44550B7972C}"/>
              </a:ext>
            </a:extLst>
          </p:cNvPr>
          <p:cNvSpPr txBox="1"/>
          <p:nvPr/>
        </p:nvSpPr>
        <p:spPr>
          <a:xfrm>
            <a:off x="378039" y="6536415"/>
            <a:ext cx="1331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Etelka Light Pro" panose="02000503030000020004" pitchFamily="50" charset="0"/>
              </a:rPr>
              <a:t>Май 2024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315EF58-09B8-2172-380A-A38869373C54}"/>
              </a:ext>
            </a:extLst>
          </p:cNvPr>
          <p:cNvGrpSpPr/>
          <p:nvPr/>
        </p:nvGrpSpPr>
        <p:grpSpPr>
          <a:xfrm>
            <a:off x="10774543" y="6299203"/>
            <a:ext cx="1129865" cy="558797"/>
            <a:chOff x="10733902" y="6299203"/>
            <a:chExt cx="1129865" cy="55879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ECD1672-D4FF-B871-2BDF-19921F86FB6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Etelka Light Pro" panose="02000503030000020004" pitchFamily="50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7CB6DD76-7043-8B18-2005-AAE1D540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0645002A-235D-6880-E2BB-53557E0EF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777279"/>
              </p:ext>
            </p:extLst>
          </p:nvPr>
        </p:nvGraphicFramePr>
        <p:xfrm>
          <a:off x="10328374" y="142686"/>
          <a:ext cx="3365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CorelDRAW" r:id="rId6" imgW="337163" imgH="388761" progId="CorelDraw.Graphic.20">
                  <p:embed/>
                </p:oleObj>
              </mc:Choice>
              <mc:Fallback>
                <p:oleObj name="CorelDRAW" r:id="rId6" imgW="337163" imgH="388761" progId="CorelDraw.Graphic.20">
                  <p:embed/>
                  <p:pic>
                    <p:nvPicPr>
                      <p:cNvPr id="24" name="Объект 23">
                        <a:extLst>
                          <a:ext uri="{FF2B5EF4-FFF2-40B4-BE49-F238E27FC236}">
                            <a16:creationId xmlns:a16="http://schemas.microsoft.com/office/drawing/2014/main" id="{0645002A-235D-6880-E2BB-53557E0EF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28374" y="142686"/>
                        <a:ext cx="3365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14480AC-32C4-4B87-9F34-4294EBCBD1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81803" y="4905375"/>
            <a:ext cx="926083" cy="598266"/>
          </a:xfrm>
          <a:prstGeom prst="rect">
            <a:avLst/>
          </a:prstGeom>
        </p:spPr>
      </p:pic>
      <p:graphicFrame>
        <p:nvGraphicFramePr>
          <p:cNvPr id="32" name="Таблица 31">
            <a:extLst>
              <a:ext uri="{FF2B5EF4-FFF2-40B4-BE49-F238E27FC236}">
                <a16:creationId xmlns:a16="http://schemas.microsoft.com/office/drawing/2014/main" id="{FD8C7F5A-7B0C-4193-BD31-0A619B5AD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80238"/>
              </p:ext>
            </p:extLst>
          </p:nvPr>
        </p:nvGraphicFramePr>
        <p:xfrm>
          <a:off x="959578" y="3138085"/>
          <a:ext cx="8662862" cy="3161120"/>
        </p:xfrm>
        <a:graphic>
          <a:graphicData uri="http://schemas.openxmlformats.org/drawingml/2006/table">
            <a:tbl>
              <a:tblPr/>
              <a:tblGrid>
                <a:gridCol w="2333186">
                  <a:extLst>
                    <a:ext uri="{9D8B030D-6E8A-4147-A177-3AD203B41FA5}">
                      <a16:colId xmlns:a16="http://schemas.microsoft.com/office/drawing/2014/main" val="3413966003"/>
                    </a:ext>
                  </a:extLst>
                </a:gridCol>
                <a:gridCol w="6329676">
                  <a:extLst>
                    <a:ext uri="{9D8B030D-6E8A-4147-A177-3AD203B41FA5}">
                      <a16:colId xmlns:a16="http://schemas.microsoft.com/office/drawing/2014/main" val="2679821397"/>
                    </a:ext>
                  </a:extLst>
                </a:gridCol>
              </a:tblGrid>
              <a:tr h="79028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G1-A0-00070-01G02-5403040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30W CRI90 3300lm 4000K IP54 595*595*50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606501"/>
                  </a:ext>
                </a:extLst>
              </a:tr>
              <a:tr h="79028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G1-A0-00070-01GA2-5403040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30W CRI90 3300lm 4000K IP54 595*595*50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862859"/>
                  </a:ext>
                </a:extLst>
              </a:tr>
              <a:tr h="79028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G1-A0-00070-01G02-5403540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3850lm 4000K IP54 595*595*50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04790"/>
                  </a:ext>
                </a:extLst>
              </a:tr>
              <a:tr h="79028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G1-A0-00070-01GA2-5403540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Св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-к офис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Gauss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MiR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 35W CRI90 3850lm 4000K IP54 595*595*50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мм опал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c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БАП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Etelka Light Pro" panose="02000503030000020004" pitchFamily="50" charset="0"/>
                        </a:rPr>
                        <a:t>LED 1/1,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13057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006DDBC0-ADC9-475D-ABBB-9E3A6CBECD1E}"/>
              </a:ext>
            </a:extLst>
          </p:cNvPr>
          <p:cNvSpPr txBox="1"/>
          <p:nvPr/>
        </p:nvSpPr>
        <p:spPr>
          <a:xfrm>
            <a:off x="10666374" y="76278"/>
            <a:ext cx="1806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6"/>
                </a:solidFill>
                <a:latin typeface="Etelka Medium Pro" panose="02000503080000020004" pitchFamily="50" charset="0"/>
              </a:rPr>
              <a:t>Доступны к заказу</a:t>
            </a:r>
            <a:endParaRPr lang="en-US" sz="1600" dirty="0">
              <a:solidFill>
                <a:schemeClr val="accent6"/>
              </a:solidFill>
              <a:latin typeface="Etelka Medium Pro" panose="02000503080000020004" pitchFamily="50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0711C9-19CA-4402-BF22-99DDB3C30BA3}"/>
              </a:ext>
            </a:extLst>
          </p:cNvPr>
          <p:cNvSpPr txBox="1"/>
          <p:nvPr/>
        </p:nvSpPr>
        <p:spPr>
          <a:xfrm>
            <a:off x="593475" y="44586"/>
            <a:ext cx="58100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Etelka Medium Pro" panose="02000503080000020004" pitchFamily="50" charset="0"/>
              </a:rPr>
              <a:t>Светодиодные панели </a:t>
            </a:r>
            <a:r>
              <a:rPr lang="en-US" sz="2000" dirty="0" err="1">
                <a:latin typeface="Etelka Medium Pro" panose="02000503080000020004" pitchFamily="50" charset="0"/>
              </a:rPr>
              <a:t>MiR</a:t>
            </a:r>
            <a:r>
              <a:rPr lang="en-US" sz="2000" dirty="0">
                <a:latin typeface="Etelka Medium Pro" panose="02000503080000020004" pitchFamily="50" charset="0"/>
              </a:rPr>
              <a:t> IP54 CRI&gt;90</a:t>
            </a:r>
            <a:endParaRPr lang="ru-RU" sz="2000" dirty="0">
              <a:latin typeface="Etelka Medium Pro" panose="02000503080000020004" pitchFamily="50" charset="0"/>
            </a:endParaRPr>
          </a:p>
          <a:p>
            <a:r>
              <a:rPr lang="ru-RU" dirty="0">
                <a:latin typeface="Etelka Medium Pro" panose="02000503080000020004" pitchFamily="50" charset="0"/>
              </a:rPr>
              <a:t>Для медицинских учреждений</a:t>
            </a:r>
            <a:endParaRPr lang="en-US" dirty="0">
              <a:latin typeface="Etelka Medium Pro" panose="02000503080000020004" pitchFamily="50" charset="0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01392554-EA1F-49B8-88C1-B5E139970CD3}"/>
              </a:ext>
            </a:extLst>
          </p:cNvPr>
          <p:cNvGrpSpPr/>
          <p:nvPr/>
        </p:nvGrpSpPr>
        <p:grpSpPr>
          <a:xfrm>
            <a:off x="9952519" y="2766162"/>
            <a:ext cx="1920832" cy="571336"/>
            <a:chOff x="759404" y="738105"/>
            <a:chExt cx="2189727" cy="651315"/>
          </a:xfrm>
        </p:grpSpPr>
        <p:graphicFrame>
          <p:nvGraphicFramePr>
            <p:cNvPr id="27" name="Объект 26">
              <a:extLst>
                <a:ext uri="{FF2B5EF4-FFF2-40B4-BE49-F238E27FC236}">
                  <a16:creationId xmlns:a16="http://schemas.microsoft.com/office/drawing/2014/main" id="{84FA64CC-F831-4DDD-A8B9-6D54D7EBC7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4194853"/>
                </p:ext>
              </p:extLst>
            </p:nvPr>
          </p:nvGraphicFramePr>
          <p:xfrm>
            <a:off x="759404" y="738105"/>
            <a:ext cx="540684" cy="540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" name="CorelDRAW" r:id="rId9" imgW="618978" imgH="619669" progId="CorelDraw.Graphic.20">
                    <p:embed/>
                  </p:oleObj>
                </mc:Choice>
                <mc:Fallback>
                  <p:oleObj name="CorelDRAW" r:id="rId9" imgW="618978" imgH="619669" progId="CorelDraw.Graphic.20">
                    <p:embed/>
                    <p:pic>
                      <p:nvPicPr>
                        <p:cNvPr id="30" name="Объект 29">
                          <a:extLst>
                            <a:ext uri="{FF2B5EF4-FFF2-40B4-BE49-F238E27FC236}">
                              <a16:creationId xmlns:a16="http://schemas.microsoft.com/office/drawing/2014/main" id="{684E72F4-8541-4647-AEB1-09DD46220A1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59404" y="738105"/>
                          <a:ext cx="540684" cy="5406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BB99CBE6-1DE4-4B39-ADF7-01DEA7A8619E}"/>
                </a:ext>
              </a:extLst>
            </p:cNvPr>
            <p:cNvSpPr/>
            <p:nvPr/>
          </p:nvSpPr>
          <p:spPr>
            <a:xfrm>
              <a:off x="1335167" y="775413"/>
              <a:ext cx="1613964" cy="614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Срок службы:</a:t>
              </a:r>
            </a:p>
            <a:p>
              <a:r>
                <a:rPr lang="ru-RU" dirty="0">
                  <a:latin typeface="Etelka Medium Pro" panose="02000503080000020004" pitchFamily="50" charset="0"/>
                </a:rPr>
                <a:t>70 000 </a:t>
              </a:r>
              <a:r>
                <a:rPr lang="ru-RU" sz="1050" dirty="0">
                  <a:latin typeface="Etelka Medium Pro" panose="02000503080000020004" pitchFamily="50" charset="0"/>
                </a:rPr>
                <a:t>часов</a:t>
              </a:r>
              <a:endParaRPr lang="ru-RU" sz="1100" dirty="0">
                <a:latin typeface="Etelka Medium Pro" panose="02000503080000020004" pitchFamily="50" charset="0"/>
              </a:endParaRPr>
            </a:p>
          </p:txBody>
        </p:sp>
      </p:grpSp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B27A5349-0C5F-4C2F-BBC3-36DB096602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857645"/>
              </p:ext>
            </p:extLst>
          </p:nvPr>
        </p:nvGraphicFramePr>
        <p:xfrm>
          <a:off x="9946114" y="3498958"/>
          <a:ext cx="467595" cy="46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CorelDRAW" r:id="rId11" imgW="618978" imgH="619669" progId="CorelDraw.Graphic.20">
                  <p:embed/>
                </p:oleObj>
              </mc:Choice>
              <mc:Fallback>
                <p:oleObj name="CorelDRAW" r:id="rId11" imgW="618978" imgH="619669" progId="CorelDraw.Graphic.20">
                  <p:embed/>
                  <p:pic>
                    <p:nvPicPr>
                      <p:cNvPr id="32" name="Объект 31">
                        <a:extLst>
                          <a:ext uri="{FF2B5EF4-FFF2-40B4-BE49-F238E27FC236}">
                            <a16:creationId xmlns:a16="http://schemas.microsoft.com/office/drawing/2014/main" id="{D09F0B05-A375-491B-A0F1-DD66AF575C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46114" y="3498958"/>
                        <a:ext cx="467595" cy="467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FCFC7D0D-9540-45BC-B007-EA812679A3AF}"/>
              </a:ext>
            </a:extLst>
          </p:cNvPr>
          <p:cNvSpPr/>
          <p:nvPr/>
        </p:nvSpPr>
        <p:spPr>
          <a:xfrm>
            <a:off x="10457579" y="3458541"/>
            <a:ext cx="1696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Etelka Light Pro" panose="02000503030000020004" pitchFamily="50" charset="0"/>
              </a:rPr>
              <a:t>Коэффициент мощности:</a:t>
            </a:r>
          </a:p>
          <a:p>
            <a:r>
              <a:rPr lang="en-US" dirty="0">
                <a:latin typeface="Etelka Medium Pro" panose="02000503080000020004" pitchFamily="50" charset="0"/>
              </a:rPr>
              <a:t>PF </a:t>
            </a:r>
            <a:r>
              <a:rPr lang="en-US" sz="1600" dirty="0">
                <a:latin typeface="Etelka Medium Pro" panose="02000503080000020004" pitchFamily="50" charset="0"/>
              </a:rPr>
              <a:t>&gt;</a:t>
            </a:r>
            <a:r>
              <a:rPr lang="en-US" dirty="0">
                <a:latin typeface="Etelka Medium Pro" panose="02000503080000020004" pitchFamily="50" charset="0"/>
              </a:rPr>
              <a:t> 0,9</a:t>
            </a:r>
            <a:r>
              <a:rPr lang="ru-RU" dirty="0">
                <a:latin typeface="Etelka Medium Pro" panose="02000503080000020004" pitchFamily="50" charset="0"/>
              </a:rPr>
              <a:t>5</a:t>
            </a: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CE65AFFE-FDFF-4858-BB2B-D435DFA3C7EB}"/>
              </a:ext>
            </a:extLst>
          </p:cNvPr>
          <p:cNvGrpSpPr/>
          <p:nvPr/>
        </p:nvGrpSpPr>
        <p:grpSpPr>
          <a:xfrm>
            <a:off x="9943416" y="2019828"/>
            <a:ext cx="2042611" cy="538609"/>
            <a:chOff x="739014" y="2643065"/>
            <a:chExt cx="2311689" cy="609562"/>
          </a:xfrm>
        </p:grpSpPr>
        <p:graphicFrame>
          <p:nvGraphicFramePr>
            <p:cNvPr id="33" name="Объект 32">
              <a:extLst>
                <a:ext uri="{FF2B5EF4-FFF2-40B4-BE49-F238E27FC236}">
                  <a16:creationId xmlns:a16="http://schemas.microsoft.com/office/drawing/2014/main" id="{CADE4319-46D9-403E-9ED0-D343E4F53F5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7493658"/>
                </p:ext>
              </p:extLst>
            </p:nvPr>
          </p:nvGraphicFramePr>
          <p:xfrm>
            <a:off x="739014" y="2667913"/>
            <a:ext cx="537190" cy="537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CorelDRAW" r:id="rId13" imgW="618978" imgH="619669" progId="CorelDraw.Graphic.20">
                    <p:embed/>
                  </p:oleObj>
                </mc:Choice>
                <mc:Fallback>
                  <p:oleObj name="CorelDRAW" r:id="rId13" imgW="618978" imgH="619669" progId="CorelDraw.Graphic.20">
                    <p:embed/>
                    <p:pic>
                      <p:nvPicPr>
                        <p:cNvPr id="35" name="Объект 34">
                          <a:extLst>
                            <a:ext uri="{FF2B5EF4-FFF2-40B4-BE49-F238E27FC236}">
                              <a16:creationId xmlns:a16="http://schemas.microsoft.com/office/drawing/2014/main" id="{7FFB087F-7D95-4A07-91AC-D003B94BB9B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39014" y="2667913"/>
                          <a:ext cx="537190" cy="5371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08289F60-1E9E-44D4-B4EE-63433824D65B}"/>
                </a:ext>
              </a:extLst>
            </p:cNvPr>
            <p:cNvSpPr/>
            <p:nvPr/>
          </p:nvSpPr>
          <p:spPr>
            <a:xfrm>
              <a:off x="1315992" y="2643065"/>
              <a:ext cx="1734711" cy="609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Пылевлагозащита:</a:t>
              </a:r>
            </a:p>
            <a:p>
              <a:r>
                <a:rPr lang="en-US" dirty="0">
                  <a:latin typeface="Etelka Medium Pro" panose="02000503080000020004" pitchFamily="50" charset="0"/>
                </a:rPr>
                <a:t>IP</a:t>
              </a:r>
              <a:r>
                <a:rPr lang="ru-RU" dirty="0">
                  <a:latin typeface="Etelka Medium Pro" panose="02000503080000020004" pitchFamily="50" charset="0"/>
                </a:rPr>
                <a:t>54</a:t>
              </a:r>
            </a:p>
          </p:txBody>
        </p:sp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4C1F0685-8ABC-488E-A367-C18BA9A88D00}"/>
              </a:ext>
            </a:extLst>
          </p:cNvPr>
          <p:cNvGrpSpPr/>
          <p:nvPr/>
        </p:nvGrpSpPr>
        <p:grpSpPr>
          <a:xfrm>
            <a:off x="9946114" y="4235041"/>
            <a:ext cx="1718937" cy="544678"/>
            <a:chOff x="4406299" y="4337090"/>
            <a:chExt cx="2101343" cy="665850"/>
          </a:xfrm>
        </p:grpSpPr>
        <p:graphicFrame>
          <p:nvGraphicFramePr>
            <p:cNvPr id="38" name="Объект 37">
              <a:extLst>
                <a:ext uri="{FF2B5EF4-FFF2-40B4-BE49-F238E27FC236}">
                  <a16:creationId xmlns:a16="http://schemas.microsoft.com/office/drawing/2014/main" id="{D31526AC-AC30-466C-9446-5E2FDF7C42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2122763"/>
                </p:ext>
              </p:extLst>
            </p:nvPr>
          </p:nvGraphicFramePr>
          <p:xfrm>
            <a:off x="4406299" y="4337090"/>
            <a:ext cx="571619" cy="571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CorelDRAW" r:id="rId15" imgW="618978" imgH="619669" progId="CorelDraw.Graphic.20">
                    <p:embed/>
                  </p:oleObj>
                </mc:Choice>
                <mc:Fallback>
                  <p:oleObj name="CorelDRAW" r:id="rId15" imgW="618978" imgH="619669" progId="CorelDraw.Graphic.20">
                    <p:embed/>
                    <p:pic>
                      <p:nvPicPr>
                        <p:cNvPr id="38" name="Объект 37">
                          <a:extLst>
                            <a:ext uri="{FF2B5EF4-FFF2-40B4-BE49-F238E27FC236}">
                              <a16:creationId xmlns:a16="http://schemas.microsoft.com/office/drawing/2014/main" id="{56A437D1-8B71-4835-85C0-2EE675A35B6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406299" y="4337090"/>
                          <a:ext cx="571619" cy="5716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ABDD111D-1434-4465-A88C-518EBF9CD61C}"/>
                </a:ext>
              </a:extLst>
            </p:cNvPr>
            <p:cNvSpPr/>
            <p:nvPr/>
          </p:nvSpPr>
          <p:spPr>
            <a:xfrm>
              <a:off x="5015981" y="4344509"/>
              <a:ext cx="1491661" cy="6584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latin typeface="Etelka Light Pro" panose="02000503030000020004" pitchFamily="50" charset="0"/>
                </a:rPr>
                <a:t>Без пульсации:</a:t>
              </a:r>
            </a:p>
            <a:p>
              <a:r>
                <a:rPr lang="en-US" dirty="0">
                  <a:latin typeface="Etelka Medium Pro" panose="02000503080000020004" pitchFamily="50" charset="0"/>
                </a:rPr>
                <a:t>IRF </a:t>
              </a:r>
              <a:r>
                <a:rPr lang="en-US" sz="1600" dirty="0">
                  <a:latin typeface="Etelka Medium Pro" panose="02000503080000020004" pitchFamily="50" charset="0"/>
                </a:rPr>
                <a:t>&lt;</a:t>
              </a:r>
              <a:r>
                <a:rPr lang="en-US" dirty="0">
                  <a:latin typeface="Etelka Medium Pro" panose="02000503080000020004" pitchFamily="50" charset="0"/>
                </a:rPr>
                <a:t> </a:t>
              </a:r>
              <a:r>
                <a:rPr lang="ru-RU" dirty="0">
                  <a:latin typeface="Etelka Medium Pro" panose="02000503080000020004" pitchFamily="50" charset="0"/>
                </a:rPr>
                <a:t>1</a:t>
              </a:r>
              <a:r>
                <a:rPr lang="en-US" dirty="0">
                  <a:latin typeface="Etelka Medium Pro" panose="02000503080000020004" pitchFamily="50" charset="0"/>
                </a:rPr>
                <a:t> </a:t>
              </a:r>
              <a:r>
                <a:rPr lang="en-US" sz="1600" dirty="0">
                  <a:latin typeface="Etelka Medium Pro" panose="02000503080000020004" pitchFamily="50" charset="0"/>
                </a:rPr>
                <a:t>%</a:t>
              </a:r>
              <a:endParaRPr lang="ru-RU" sz="1600" dirty="0">
                <a:latin typeface="Etelka Medium Pro" panose="02000503080000020004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087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6949</TotalTime>
  <Words>312</Words>
  <Application>Microsoft Office PowerPoint</Application>
  <PresentationFormat>Широкоэкранный</PresentationFormat>
  <Paragraphs>44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Etelka Light Pro</vt:lpstr>
      <vt:lpstr>Etelka Medium Pro</vt:lpstr>
      <vt:lpstr>Тема Office</vt:lpstr>
      <vt:lpstr>1_Специальное оформление</vt:lpstr>
      <vt:lpstr>Специальное оформление</vt:lpstr>
      <vt:lpstr>CorelDRAW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Ekaterina Chobotova</cp:lastModifiedBy>
  <cp:revision>157</cp:revision>
  <cp:lastPrinted>2021-02-05T15:28:48Z</cp:lastPrinted>
  <dcterms:created xsi:type="dcterms:W3CDTF">2021-02-05T10:20:26Z</dcterms:created>
  <dcterms:modified xsi:type="dcterms:W3CDTF">2024-11-20T14:03:45Z</dcterms:modified>
</cp:coreProperties>
</file>